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7" r:id="rId2"/>
    <p:sldId id="279" r:id="rId3"/>
    <p:sldId id="280" r:id="rId4"/>
    <p:sldId id="281" r:id="rId5"/>
    <p:sldId id="282" r:id="rId6"/>
    <p:sldId id="283" r:id="rId7"/>
    <p:sldId id="273" r:id="rId8"/>
    <p:sldId id="278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7" autoAdjust="0"/>
    <p:restoredTop sz="93333" autoAdjust="0"/>
  </p:normalViewPr>
  <p:slideViewPr>
    <p:cSldViewPr snapToGrid="0">
      <p:cViewPr>
        <p:scale>
          <a:sx n="70" d="100"/>
          <a:sy n="70" d="100"/>
        </p:scale>
        <p:origin x="17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FEF6-22C1-4077-B52D-EFF6B58EAD85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3E04E-170D-445F-96D7-5AF363E0B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3E04E-170D-445F-96D7-5AF363E0BD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6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4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5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 marL="685800" indent="-228600">
              <a:buClr>
                <a:srgbClr val="FF0000"/>
              </a:buClr>
              <a:buFont typeface="Calibri" panose="020F0502020204030204" pitchFamily="34" charset="0"/>
              <a:buChar char="‒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rgbClr val="FF0000"/>
              </a:buClr>
              <a:defRPr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6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0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6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3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55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29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Calibri" panose="020F050202020403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305A-8047-4409-90D3-4A9B77703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814" y="406400"/>
            <a:ext cx="8115300" cy="1613469"/>
          </a:xfrm>
        </p:spPr>
        <p:txBody>
          <a:bodyPr>
            <a:normAutofit fontScale="90000"/>
          </a:bodyPr>
          <a:lstStyle/>
          <a:p>
            <a:r>
              <a:rPr lang="fr-CH" dirty="0"/>
              <a:t>Target-Setting, Impact and Resource </a:t>
            </a:r>
            <a:r>
              <a:rPr lang="fr-CH" dirty="0" err="1"/>
              <a:t>Needs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D56A1-08F4-4671-A363-164066D28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5464" y="4025118"/>
            <a:ext cx="6858000" cy="1655762"/>
          </a:xfrm>
        </p:spPr>
        <p:txBody>
          <a:bodyPr>
            <a:normAutofit fontScale="92500"/>
          </a:bodyPr>
          <a:lstStyle/>
          <a:p>
            <a:r>
              <a:rPr lang="en-US" sz="4800" dirty="0" err="1" smtClean="0"/>
              <a:t>Wafaa</a:t>
            </a:r>
            <a:r>
              <a:rPr lang="en-US" sz="4800" dirty="0" smtClean="0"/>
              <a:t> El-Sadr, MD, MPH</a:t>
            </a:r>
          </a:p>
          <a:p>
            <a:r>
              <a:rPr lang="en-US" sz="4800" dirty="0" smtClean="0"/>
              <a:t>ICAP at Columbia University</a:t>
            </a:r>
          </a:p>
          <a:p>
            <a:endParaRPr lang="en-US" sz="4000" dirty="0"/>
          </a:p>
          <a:p>
            <a:endParaRPr lang="en-CH" sz="4000" dirty="0"/>
          </a:p>
        </p:txBody>
      </p:sp>
      <p:sp>
        <p:nvSpPr>
          <p:cNvPr id="4" name="Rectangle 3"/>
          <p:cNvSpPr/>
          <p:nvPr/>
        </p:nvSpPr>
        <p:spPr>
          <a:xfrm>
            <a:off x="841957" y="2422329"/>
            <a:ext cx="7486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Technical Consultation on Testing and Treatment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79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7383-5187-45ED-8FB5-B2F09A04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Thematic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0B32-228D-4D40-AA9B-08F95EAD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Testing and Treatment</a:t>
            </a:r>
          </a:p>
          <a:p>
            <a:r>
              <a:rPr lang="en-US" sz="3200" dirty="0"/>
              <a:t>Primary prevention</a:t>
            </a:r>
          </a:p>
          <a:p>
            <a:r>
              <a:rPr lang="en-US" sz="3200" dirty="0"/>
              <a:t>Social Enablers</a:t>
            </a:r>
          </a:p>
          <a:p>
            <a:r>
              <a:rPr lang="en-US" sz="3200" dirty="0"/>
              <a:t>Costs and Resources</a:t>
            </a:r>
          </a:p>
          <a:p>
            <a:r>
              <a:rPr lang="en-US" sz="3200" dirty="0"/>
              <a:t>Integration</a:t>
            </a:r>
          </a:p>
          <a:p>
            <a:r>
              <a:rPr lang="en-US" sz="3200" dirty="0"/>
              <a:t>Longer term technologies</a:t>
            </a:r>
          </a:p>
        </p:txBody>
      </p:sp>
    </p:spTree>
    <p:extLst>
      <p:ext uri="{BB962C8B-B14F-4D97-AF65-F5344CB8AC3E}">
        <p14:creationId xmlns:p14="http://schemas.microsoft.com/office/powerpoint/2010/main" val="349359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36EC-4D98-490B-A7E3-BD314FE3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Testing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B9D55-4AC7-4626-A76D-268DC5B20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will testing and treatment look like (with innovations) within an ambitious AIDS response during 2021-2030</a:t>
            </a:r>
          </a:p>
          <a:p>
            <a:r>
              <a:rPr lang="en-US" dirty="0"/>
              <a:t>Provide input on how enabling factors interact with testing and treatment programs</a:t>
            </a:r>
          </a:p>
          <a:p>
            <a:r>
              <a:rPr lang="en-US" dirty="0"/>
              <a:t>Provide input on bundling of testing and treatment services with primary prevention and other health services</a:t>
            </a:r>
          </a:p>
          <a:p>
            <a:r>
              <a:rPr lang="en-US" dirty="0"/>
              <a:t>Propose provisional targets for testing and treatment for 2025 and 2030</a:t>
            </a:r>
          </a:p>
          <a:p>
            <a:r>
              <a:rPr lang="en-US" dirty="0"/>
              <a:t>Propose how scale-up to reach targets may differ by country, age/gender and population groups (including key populations)</a:t>
            </a:r>
          </a:p>
        </p:txBody>
      </p:sp>
    </p:spTree>
    <p:extLst>
      <p:ext uri="{BB962C8B-B14F-4D97-AF65-F5344CB8AC3E}">
        <p14:creationId xmlns:p14="http://schemas.microsoft.com/office/powerpoint/2010/main" val="198836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301AA-EE6B-4480-88FB-D76EFEFE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Sessions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5062F-7353-403B-8D9B-0DC5A335B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progress to date</a:t>
            </a:r>
          </a:p>
          <a:p>
            <a:r>
              <a:rPr lang="en-US" dirty="0"/>
              <a:t>Models used to estimate the impact of future levels of coverage of testing and treatment</a:t>
            </a:r>
          </a:p>
          <a:p>
            <a:r>
              <a:rPr lang="en-US" dirty="0"/>
              <a:t>Innovations that are currently being evaluated, implemented or planned (2025 and 2030)</a:t>
            </a:r>
          </a:p>
          <a:p>
            <a:r>
              <a:rPr lang="en-US" dirty="0"/>
              <a:t>Importance of social enablers to achieving service coverage and outcomes</a:t>
            </a:r>
          </a:p>
          <a:p>
            <a:r>
              <a:rPr lang="en-US" dirty="0"/>
              <a:t>Opportunities and challenges related to the integration of HIV services with other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5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1F79-B9B2-4859-8528-D91D075B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Testing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6448-B90D-4C8D-8691-705AF910A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employ a range of high-volume (e.g. provider-initiated testing and counseling as well as other high yield testing approaches (e.g. assisted partner notification) with focus on:</a:t>
            </a:r>
          </a:p>
          <a:p>
            <a:pPr lvl="1"/>
            <a:r>
              <a:rPr lang="en-US" dirty="0"/>
              <a:t>Scaling-up approaches for key populations, men and young people</a:t>
            </a:r>
          </a:p>
          <a:p>
            <a:pPr lvl="1"/>
            <a:r>
              <a:rPr lang="en-US" dirty="0"/>
              <a:t>Attention to both HIV care and HIV prevention continua</a:t>
            </a:r>
          </a:p>
          <a:p>
            <a:pPr lvl="2"/>
            <a:r>
              <a:rPr lang="en-US" dirty="0"/>
              <a:t>Linkage of individuals who test HIV negative to HIV prevention services and people who test positive to treatment services </a:t>
            </a:r>
          </a:p>
          <a:p>
            <a:pPr lvl="1"/>
            <a:r>
              <a:rPr lang="en-US" dirty="0"/>
              <a:t>Can HIV ST replace VCT as a strategy?</a:t>
            </a:r>
          </a:p>
        </p:txBody>
      </p:sp>
    </p:spTree>
    <p:extLst>
      <p:ext uri="{BB962C8B-B14F-4D97-AF65-F5344CB8AC3E}">
        <p14:creationId xmlns:p14="http://schemas.microsoft.com/office/powerpoint/2010/main" val="141557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DCA9-7E42-473A-9746-54EBB941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Treatment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FF2F-58D4-4A19-847C-EB93DE8D1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29" y="1572961"/>
            <a:ext cx="7886700" cy="45534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Dolutegravir-containing regimens and injectable ARVs likely to make substantial contributions</a:t>
            </a:r>
          </a:p>
          <a:p>
            <a:r>
              <a:rPr lang="en-US" sz="2400" dirty="0"/>
              <a:t>Adherence/retention support (including treatment literacy) is critical, especially for key populations, other marginalized and mobile populations</a:t>
            </a:r>
          </a:p>
          <a:p>
            <a:r>
              <a:rPr lang="en-US" sz="2400" dirty="0"/>
              <a:t>Differentiated service delivery and community-led services to improve access to ART and enhance retention/VL suppression</a:t>
            </a:r>
          </a:p>
          <a:p>
            <a:r>
              <a:rPr lang="en-US" sz="2400" dirty="0"/>
              <a:t>Health systems strengthening required to manage additional patient load and avoid ARV stockouts</a:t>
            </a:r>
          </a:p>
          <a:p>
            <a:r>
              <a:rPr lang="en-US" sz="2400" dirty="0"/>
              <a:t>Reductions in cost of viral load and POC VL testing expected to improve progress to third 90</a:t>
            </a:r>
          </a:p>
          <a:p>
            <a:r>
              <a:rPr lang="en-US" sz="2400" dirty="0"/>
              <a:t>Frequency of VL monitoring and use of 1000 copies/ml threshold for VL suppression to be informed by the WHO guideline revision process (2019)</a:t>
            </a:r>
          </a:p>
        </p:txBody>
      </p:sp>
    </p:spTree>
    <p:extLst>
      <p:ext uri="{BB962C8B-B14F-4D97-AF65-F5344CB8AC3E}">
        <p14:creationId xmlns:p14="http://schemas.microsoft.com/office/powerpoint/2010/main" val="281263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6DE6-75FB-49C3-922B-1244511C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22" y="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Targets for testing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84FF6-FE76-4E37-A218-8A1F4DEB7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22" y="1312183"/>
            <a:ext cx="5957345" cy="4948106"/>
          </a:xfrm>
        </p:spPr>
        <p:txBody>
          <a:bodyPr>
            <a:normAutofit fontScale="92500"/>
          </a:bodyPr>
          <a:lstStyle/>
          <a:p>
            <a:r>
              <a:rPr lang="en-GB" u="sng" dirty="0"/>
              <a:t>Consensus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Targets should not differ by country.</a:t>
            </a:r>
          </a:p>
          <a:p>
            <a:pPr lvl="1"/>
            <a:r>
              <a:rPr lang="en-GB" dirty="0"/>
              <a:t>Scale-up trajectories will need to be different (poorer performers must catch up).</a:t>
            </a:r>
          </a:p>
          <a:p>
            <a:pPr lvl="1"/>
            <a:r>
              <a:rPr lang="en-GB" dirty="0"/>
              <a:t>Targets for sub-populations should be at least 90%.</a:t>
            </a:r>
          </a:p>
          <a:p>
            <a:r>
              <a:rPr lang="en-GB" u="sng" dirty="0"/>
              <a:t>To be fine-tuned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Upper limit of 2025 targets</a:t>
            </a:r>
          </a:p>
          <a:p>
            <a:pPr lvl="2"/>
            <a:r>
              <a:rPr lang="en-GB" dirty="0"/>
              <a:t>90-90-90 for all sub-populations</a:t>
            </a:r>
          </a:p>
          <a:p>
            <a:pPr lvl="2"/>
            <a:r>
              <a:rPr lang="en-GB" dirty="0"/>
              <a:t>95-95-95 For high-performers of for all countries?</a:t>
            </a:r>
          </a:p>
          <a:p>
            <a:pPr lvl="2"/>
            <a:r>
              <a:rPr lang="en-GB" dirty="0"/>
              <a:t>100 for the second 90</a:t>
            </a:r>
          </a:p>
          <a:p>
            <a:pPr lvl="1"/>
            <a:r>
              <a:rPr lang="en-GB" dirty="0"/>
              <a:t>How to prioritize sub-populations without stigmatizing them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B9709B-97EE-4A62-B4DC-769471942E15}"/>
              </a:ext>
            </a:extLst>
          </p:cNvPr>
          <p:cNvSpPr/>
          <p:nvPr/>
        </p:nvSpPr>
        <p:spPr>
          <a:xfrm>
            <a:off x="6302829" y="1018573"/>
            <a:ext cx="2690700" cy="5555848"/>
          </a:xfrm>
          <a:prstGeom prst="rect">
            <a:avLst/>
          </a:prstGeom>
          <a:solidFill>
            <a:srgbClr val="FFDDD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Sub-populations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Key pops (PWID, gay men and other MSM, SW, Transgender and incarcerated people)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Men &amp; women &lt;35 </a:t>
            </a:r>
            <a:r>
              <a:rPr lang="en-GB" dirty="0" err="1">
                <a:solidFill>
                  <a:schemeClr val="tx1"/>
                </a:solidFill>
              </a:rPr>
              <a:t>yrs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Men and women </a:t>
            </a:r>
            <a:r>
              <a:rPr lang="en-GB" u="sng" dirty="0">
                <a:solidFill>
                  <a:schemeClr val="tx1"/>
                </a:solidFill>
              </a:rPr>
              <a:t>&gt;</a:t>
            </a:r>
            <a:r>
              <a:rPr lang="en-GB" dirty="0">
                <a:solidFill>
                  <a:schemeClr val="tx1"/>
                </a:solidFill>
              </a:rPr>
              <a:t>35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Children (&lt;13, but recognising the fluidity)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Sub-national (as defined and appropriate for the country)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Pregnant women (95% target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7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F6ED-EF4F-499E-BA8D-370F21B7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Integration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1CBDC-EEB5-4060-8056-3F7CEF4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/>
              <a:t>Unbundle</a:t>
            </a:r>
            <a:r>
              <a:rPr lang="fr-CH" dirty="0"/>
              <a:t> the </a:t>
            </a:r>
            <a:r>
              <a:rPr lang="fr-CH" dirty="0" err="1"/>
              <a:t>term</a:t>
            </a:r>
            <a:endParaRPr lang="fr-CH" dirty="0"/>
          </a:p>
          <a:p>
            <a:pPr lvl="1"/>
            <a:r>
              <a:rPr lang="fr-CH" dirty="0" err="1"/>
              <a:t>What</a:t>
            </a:r>
            <a:r>
              <a:rPr lang="fr-CH" dirty="0"/>
              <a:t> do people </a:t>
            </a:r>
            <a:r>
              <a:rPr lang="fr-CH" dirty="0" err="1"/>
              <a:t>need</a:t>
            </a:r>
            <a:r>
              <a:rPr lang="fr-CH" dirty="0"/>
              <a:t>?</a:t>
            </a:r>
          </a:p>
          <a:p>
            <a:pPr lvl="2"/>
            <a:r>
              <a:rPr lang="fr-CH" dirty="0"/>
              <a:t>People-</a:t>
            </a:r>
            <a:r>
              <a:rPr lang="fr-CH" dirty="0" err="1"/>
              <a:t>centered</a:t>
            </a:r>
            <a:r>
              <a:rPr lang="fr-CH" dirty="0"/>
              <a:t> packages of services</a:t>
            </a:r>
          </a:p>
          <a:p>
            <a:pPr lvl="1"/>
            <a:r>
              <a:rPr lang="fr-CH" dirty="0"/>
              <a:t>How best to enable coordination, collaboration and </a:t>
            </a:r>
            <a:r>
              <a:rPr lang="fr-CH" dirty="0" err="1"/>
              <a:t>integration</a:t>
            </a:r>
            <a:r>
              <a:rPr lang="fr-CH" dirty="0"/>
              <a:t> </a:t>
            </a:r>
            <a:r>
              <a:rPr lang="fr-CH" dirty="0" err="1"/>
              <a:t>among</a:t>
            </a:r>
            <a:r>
              <a:rPr lang="fr-CH" dirty="0"/>
              <a:t> </a:t>
            </a:r>
            <a:r>
              <a:rPr lang="fr-CH" dirty="0" err="1"/>
              <a:t>various</a:t>
            </a:r>
            <a:r>
              <a:rPr lang="fr-CH" dirty="0"/>
              <a:t> </a:t>
            </a:r>
            <a:r>
              <a:rPr lang="fr-CH" dirty="0" err="1"/>
              <a:t>levels</a:t>
            </a:r>
            <a:r>
              <a:rPr lang="fr-CH" dirty="0"/>
              <a:t> of the </a:t>
            </a:r>
            <a:r>
              <a:rPr lang="fr-CH" dirty="0" err="1"/>
              <a:t>health</a:t>
            </a:r>
            <a:r>
              <a:rPr lang="fr-CH" dirty="0"/>
              <a:t> system (</a:t>
            </a:r>
            <a:r>
              <a:rPr lang="fr-CH" dirty="0" err="1"/>
              <a:t>including</a:t>
            </a:r>
            <a:r>
              <a:rPr lang="fr-CH" dirty="0"/>
              <a:t> </a:t>
            </a:r>
            <a:r>
              <a:rPr lang="fr-CH" dirty="0" err="1"/>
              <a:t>communities</a:t>
            </a:r>
            <a:r>
              <a:rPr lang="fr-CH" dirty="0"/>
              <a:t>)?</a:t>
            </a:r>
          </a:p>
          <a:p>
            <a:pPr lvl="1"/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needed</a:t>
            </a:r>
            <a:r>
              <a:rPr lang="fr-CH" dirty="0"/>
              <a:t> to </a:t>
            </a:r>
            <a:r>
              <a:rPr lang="fr-CH" dirty="0" err="1"/>
              <a:t>inform</a:t>
            </a:r>
            <a:r>
              <a:rPr lang="fr-CH" dirty="0"/>
              <a:t> </a:t>
            </a:r>
            <a:r>
              <a:rPr lang="fr-CH" dirty="0" err="1"/>
              <a:t>modelling</a:t>
            </a:r>
            <a:r>
              <a:rPr lang="fr-CH" dirty="0"/>
              <a:t>/</a:t>
            </a:r>
            <a:r>
              <a:rPr lang="fr-CH" dirty="0" err="1"/>
              <a:t>target</a:t>
            </a:r>
            <a:r>
              <a:rPr lang="fr-CH" dirty="0"/>
              <a:t>-setting?</a:t>
            </a:r>
          </a:p>
          <a:p>
            <a:pPr lvl="2"/>
            <a:r>
              <a:rPr lang="fr-CH" dirty="0"/>
              <a:t>Evidence on intervention packages, </a:t>
            </a:r>
            <a:r>
              <a:rPr lang="fr-CH" dirty="0" err="1"/>
              <a:t>outcomes</a:t>
            </a:r>
            <a:r>
              <a:rPr lang="fr-CH" dirty="0"/>
              <a:t> and </a:t>
            </a:r>
            <a:r>
              <a:rPr lang="fr-CH" dirty="0" err="1"/>
              <a:t>costs</a:t>
            </a:r>
            <a:r>
              <a:rPr lang="fr-CH" dirty="0"/>
              <a:t>.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71272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C109-2BE3-4783-AD32-5A307E6B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95" y="2103437"/>
            <a:ext cx="7886700" cy="1325563"/>
          </a:xfrm>
        </p:spPr>
        <p:txBody>
          <a:bodyPr/>
          <a:lstStyle/>
          <a:p>
            <a:r>
              <a:rPr lang="en-US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96859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2733</TotalTime>
  <Words>542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Target-Setting, Impact and Resource Needs</vt:lpstr>
      <vt:lpstr>Thematic Groups</vt:lpstr>
      <vt:lpstr>Testing and Treatment</vt:lpstr>
      <vt:lpstr>Sessions and discussion</vt:lpstr>
      <vt:lpstr>Testing Discussion</vt:lpstr>
      <vt:lpstr>Treatment Discussion</vt:lpstr>
      <vt:lpstr>Targets for testing and treatment</vt:lpstr>
      <vt:lpstr>Integration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meeting on testing and treatment</dc:title>
  <dc:creator>FONTAINE, Christopher</dc:creator>
  <cp:lastModifiedBy>Media</cp:lastModifiedBy>
  <cp:revision>51</cp:revision>
  <dcterms:created xsi:type="dcterms:W3CDTF">2018-12-05T17:22:29Z</dcterms:created>
  <dcterms:modified xsi:type="dcterms:W3CDTF">2019-07-21T19:12:52Z</dcterms:modified>
</cp:coreProperties>
</file>